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4" r:id="rId19"/>
    <p:sldId id="275" r:id="rId20"/>
  </p:sldIdLst>
  <p:sldSz cx="7345363" cy="10477500"/>
  <p:notesSz cx="6858000" cy="9144000"/>
  <p:defaultTextStyle>
    <a:defPPr>
      <a:defRPr lang="ru-RU"/>
    </a:defPPr>
    <a:lvl1pPr marL="0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184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367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551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6735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5918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102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4285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3469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2364" y="-96"/>
      </p:cViewPr>
      <p:guideLst>
        <p:guide orient="horz" pos="3300"/>
        <p:guide pos="23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902" y="3254818"/>
            <a:ext cx="6243559" cy="22458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1805" y="5937250"/>
            <a:ext cx="5141754" cy="26775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5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4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3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325388" y="419588"/>
            <a:ext cx="1652707" cy="893982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67268" y="419588"/>
            <a:ext cx="4835697" cy="89398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233" y="6732764"/>
            <a:ext cx="6243559" cy="208094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0233" y="4440813"/>
            <a:ext cx="6243559" cy="229195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1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3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5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67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59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51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42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34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7268" y="2444752"/>
            <a:ext cx="3244202" cy="691466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33893" y="2444752"/>
            <a:ext cx="3244202" cy="691466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7269" y="2345311"/>
            <a:ext cx="3245478" cy="97741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84" indent="0">
              <a:buNone/>
              <a:defRPr sz="2200" b="1"/>
            </a:lvl2pPr>
            <a:lvl3pPr marL="1018367" indent="0">
              <a:buNone/>
              <a:defRPr sz="2000" b="1"/>
            </a:lvl3pPr>
            <a:lvl4pPr marL="1527551" indent="0">
              <a:buNone/>
              <a:defRPr sz="1800" b="1"/>
            </a:lvl4pPr>
            <a:lvl5pPr marL="2036735" indent="0">
              <a:buNone/>
              <a:defRPr sz="1800" b="1"/>
            </a:lvl5pPr>
            <a:lvl6pPr marL="2545918" indent="0">
              <a:buNone/>
              <a:defRPr sz="1800" b="1"/>
            </a:lvl6pPr>
            <a:lvl7pPr marL="3055102" indent="0">
              <a:buNone/>
              <a:defRPr sz="1800" b="1"/>
            </a:lvl7pPr>
            <a:lvl8pPr marL="3564285" indent="0">
              <a:buNone/>
              <a:defRPr sz="1800" b="1"/>
            </a:lvl8pPr>
            <a:lvl9pPr marL="40734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7269" y="3322725"/>
            <a:ext cx="3245478" cy="603669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731343" y="2345311"/>
            <a:ext cx="3246752" cy="97741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84" indent="0">
              <a:buNone/>
              <a:defRPr sz="2200" b="1"/>
            </a:lvl2pPr>
            <a:lvl3pPr marL="1018367" indent="0">
              <a:buNone/>
              <a:defRPr sz="2000" b="1"/>
            </a:lvl3pPr>
            <a:lvl4pPr marL="1527551" indent="0">
              <a:buNone/>
              <a:defRPr sz="1800" b="1"/>
            </a:lvl4pPr>
            <a:lvl5pPr marL="2036735" indent="0">
              <a:buNone/>
              <a:defRPr sz="1800" b="1"/>
            </a:lvl5pPr>
            <a:lvl6pPr marL="2545918" indent="0">
              <a:buNone/>
              <a:defRPr sz="1800" b="1"/>
            </a:lvl6pPr>
            <a:lvl7pPr marL="3055102" indent="0">
              <a:buNone/>
              <a:defRPr sz="1800" b="1"/>
            </a:lvl7pPr>
            <a:lvl8pPr marL="3564285" indent="0">
              <a:buNone/>
              <a:defRPr sz="1800" b="1"/>
            </a:lvl8pPr>
            <a:lvl9pPr marL="40734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731343" y="3322725"/>
            <a:ext cx="3246752" cy="603669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269" y="417160"/>
            <a:ext cx="2416574" cy="17753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1833" y="417161"/>
            <a:ext cx="4106262" cy="894225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7269" y="2192515"/>
            <a:ext cx="2416574" cy="7166902"/>
          </a:xfrm>
        </p:spPr>
        <p:txBody>
          <a:bodyPr/>
          <a:lstStyle>
            <a:lvl1pPr marL="0" indent="0">
              <a:buNone/>
              <a:defRPr sz="1600"/>
            </a:lvl1pPr>
            <a:lvl2pPr marL="509184" indent="0">
              <a:buNone/>
              <a:defRPr sz="1300"/>
            </a:lvl2pPr>
            <a:lvl3pPr marL="1018367" indent="0">
              <a:buNone/>
              <a:defRPr sz="1100"/>
            </a:lvl3pPr>
            <a:lvl4pPr marL="1527551" indent="0">
              <a:buNone/>
              <a:defRPr sz="1000"/>
            </a:lvl4pPr>
            <a:lvl5pPr marL="2036735" indent="0">
              <a:buNone/>
              <a:defRPr sz="1000"/>
            </a:lvl5pPr>
            <a:lvl6pPr marL="2545918" indent="0">
              <a:buNone/>
              <a:defRPr sz="1000"/>
            </a:lvl6pPr>
            <a:lvl7pPr marL="3055102" indent="0">
              <a:buNone/>
              <a:defRPr sz="1000"/>
            </a:lvl7pPr>
            <a:lvl8pPr marL="3564285" indent="0">
              <a:buNone/>
              <a:defRPr sz="1000"/>
            </a:lvl8pPr>
            <a:lvl9pPr marL="40734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742" y="7334251"/>
            <a:ext cx="4407218" cy="8658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742" y="936184"/>
            <a:ext cx="4407218" cy="6286500"/>
          </a:xfrm>
        </p:spPr>
        <p:txBody>
          <a:bodyPr/>
          <a:lstStyle>
            <a:lvl1pPr marL="0" indent="0">
              <a:buNone/>
              <a:defRPr sz="3600"/>
            </a:lvl1pPr>
            <a:lvl2pPr marL="509184" indent="0">
              <a:buNone/>
              <a:defRPr sz="3100"/>
            </a:lvl2pPr>
            <a:lvl3pPr marL="1018367" indent="0">
              <a:buNone/>
              <a:defRPr sz="2700"/>
            </a:lvl3pPr>
            <a:lvl4pPr marL="1527551" indent="0">
              <a:buNone/>
              <a:defRPr sz="2200"/>
            </a:lvl4pPr>
            <a:lvl5pPr marL="2036735" indent="0">
              <a:buNone/>
              <a:defRPr sz="2200"/>
            </a:lvl5pPr>
            <a:lvl6pPr marL="2545918" indent="0">
              <a:buNone/>
              <a:defRPr sz="2200"/>
            </a:lvl6pPr>
            <a:lvl7pPr marL="3055102" indent="0">
              <a:buNone/>
              <a:defRPr sz="2200"/>
            </a:lvl7pPr>
            <a:lvl8pPr marL="3564285" indent="0">
              <a:buNone/>
              <a:defRPr sz="2200"/>
            </a:lvl8pPr>
            <a:lvl9pPr marL="4073469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39742" y="8200101"/>
            <a:ext cx="4407218" cy="1229650"/>
          </a:xfrm>
        </p:spPr>
        <p:txBody>
          <a:bodyPr/>
          <a:lstStyle>
            <a:lvl1pPr marL="0" indent="0">
              <a:buNone/>
              <a:defRPr sz="1600"/>
            </a:lvl1pPr>
            <a:lvl2pPr marL="509184" indent="0">
              <a:buNone/>
              <a:defRPr sz="1300"/>
            </a:lvl2pPr>
            <a:lvl3pPr marL="1018367" indent="0">
              <a:buNone/>
              <a:defRPr sz="1100"/>
            </a:lvl3pPr>
            <a:lvl4pPr marL="1527551" indent="0">
              <a:buNone/>
              <a:defRPr sz="1000"/>
            </a:lvl4pPr>
            <a:lvl5pPr marL="2036735" indent="0">
              <a:buNone/>
              <a:defRPr sz="1000"/>
            </a:lvl5pPr>
            <a:lvl6pPr marL="2545918" indent="0">
              <a:buNone/>
              <a:defRPr sz="1000"/>
            </a:lvl6pPr>
            <a:lvl7pPr marL="3055102" indent="0">
              <a:buNone/>
              <a:defRPr sz="1000"/>
            </a:lvl7pPr>
            <a:lvl8pPr marL="3564285" indent="0">
              <a:buNone/>
              <a:defRPr sz="1000"/>
            </a:lvl8pPr>
            <a:lvl9pPr marL="40734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268" y="419586"/>
            <a:ext cx="6610827" cy="1746250"/>
          </a:xfrm>
          <a:prstGeom prst="rect">
            <a:avLst/>
          </a:prstGeom>
        </p:spPr>
        <p:txBody>
          <a:bodyPr vert="horz" lIns="101837" tIns="50918" rIns="101837" bIns="509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7268" y="2444752"/>
            <a:ext cx="6610827" cy="6914665"/>
          </a:xfrm>
          <a:prstGeom prst="rect">
            <a:avLst/>
          </a:prstGeom>
        </p:spPr>
        <p:txBody>
          <a:bodyPr vert="horz" lIns="101837" tIns="50918" rIns="101837" bIns="509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67268" y="9711092"/>
            <a:ext cx="1713918" cy="557829"/>
          </a:xfrm>
          <a:prstGeom prst="rect">
            <a:avLst/>
          </a:prstGeom>
        </p:spPr>
        <p:txBody>
          <a:bodyPr vert="horz" lIns="101837" tIns="50918" rIns="101837" bIns="5091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09666" y="9711092"/>
            <a:ext cx="2326032" cy="557829"/>
          </a:xfrm>
          <a:prstGeom prst="rect">
            <a:avLst/>
          </a:prstGeom>
        </p:spPr>
        <p:txBody>
          <a:bodyPr vert="horz" lIns="101837" tIns="50918" rIns="101837" bIns="5091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264177" y="9711092"/>
            <a:ext cx="1713918" cy="557829"/>
          </a:xfrm>
          <a:prstGeom prst="rect">
            <a:avLst/>
          </a:prstGeom>
        </p:spPr>
        <p:txBody>
          <a:bodyPr vert="horz" lIns="101837" tIns="50918" rIns="101837" bIns="509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367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888" indent="-381888" algn="l" defTabSz="101836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423" indent="-318240" algn="l" defTabSz="1018367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2959" indent="-254592" algn="l" defTabSz="101836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143" indent="-254592" algn="l" defTabSz="1018367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326" indent="-254592" algn="l" defTabSz="1018367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0510" indent="-254592" algn="l" defTabSz="10183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9694" indent="-254592" algn="l" defTabSz="10183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8877" indent="-254592" algn="l" defTabSz="10183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8061" indent="-254592" algn="l" defTabSz="10183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184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367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551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735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918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102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285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469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обаки-герои Великой Отечественной войны | История России | Яндекс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45363" cy="1047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03534" y="178188"/>
            <a:ext cx="4338295" cy="1333937"/>
          </a:xfrm>
          <a:prstGeom prst="rect">
            <a:avLst/>
          </a:prstGeom>
          <a:noFill/>
        </p:spPr>
        <p:txBody>
          <a:bodyPr wrap="square" lIns="101837" tIns="50918" rIns="101837" bIns="50918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Собаки-герои </a:t>
            </a:r>
            <a:r>
              <a:rPr lang="ru-RU" dirty="0"/>
              <a:t>Великой Отечественной войны</a:t>
            </a:r>
          </a:p>
        </p:txBody>
      </p:sp>
      <p:pic>
        <p:nvPicPr>
          <p:cNvPr id="5" name="Picture 2" descr="Сергей Ерошенко Сколько сказано слов. Может чья- нибудь муз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45363" cy="1047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36577" y="9281988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Авторы –составители : воспитатели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Бурлака Е.С.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Пашко О.В.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504" y="2100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УЧРЕЖДЕНИЕ «ДЕТСКИЙ САД №20 ИМЕНИ 1 МАЯ ГОРОДА ЕВПАТОРИИ РЕСПУБЛИКИ КРЫМ»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49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45363" cy="1047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32521" y="469311"/>
            <a:ext cx="3251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Разведчик Джек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521" y="5958830"/>
            <a:ext cx="5029200" cy="3767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21981" y="1478845"/>
            <a:ext cx="51125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Благодаря этому псу нашим солдатам удалось взять в плен около 20 вражеских военнослужащих, среди которых был и офицер из неприступной крепости </a:t>
            </a:r>
            <a:r>
              <a:rPr lang="ru-RU" sz="2400" b="1" dirty="0" err="1">
                <a:latin typeface="Comic Sans MS" pitchFamily="66" charset="0"/>
              </a:rPr>
              <a:t>Глогау</a:t>
            </a:r>
            <a:r>
              <a:rPr lang="ru-RU" sz="2400" b="1" dirty="0">
                <a:latin typeface="Comic Sans MS" pitchFamily="66" charset="0"/>
              </a:rPr>
              <a:t>. Проникнуть в хорошо охраняемую крепость и уйти из нее с пленным, разведчик </a:t>
            </a:r>
            <a:r>
              <a:rPr lang="ru-RU" sz="2400" b="1" dirty="0" err="1">
                <a:latin typeface="Comic Sans MS" pitchFamily="66" charset="0"/>
              </a:rPr>
              <a:t>Кисагулов</a:t>
            </a:r>
            <a:r>
              <a:rPr lang="ru-RU" sz="2400" b="1" dirty="0">
                <a:latin typeface="Comic Sans MS" pitchFamily="66" charset="0"/>
              </a:rPr>
              <a:t> смог только благодаря своему псу.</a:t>
            </a:r>
          </a:p>
        </p:txBody>
      </p:sp>
    </p:spTree>
    <p:extLst>
      <p:ext uri="{BB962C8B-B14F-4D97-AF65-F5344CB8AC3E}">
        <p14:creationId xmlns:p14="http://schemas.microsoft.com/office/powerpoint/2010/main" val="2429108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45363" cy="1047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04529" y="337850"/>
            <a:ext cx="3535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Собаки-санитары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6847390"/>
            <a:ext cx="5084391" cy="3566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64830" y="938080"/>
            <a:ext cx="638053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Comic Sans MS" pitchFamily="66" charset="0"/>
              </a:rPr>
              <a:t>Участник Великой Отечественной войны </a:t>
            </a:r>
            <a:r>
              <a:rPr lang="ru-RU" sz="1800" b="1" dirty="0" err="1">
                <a:latin typeface="Comic Sans MS" pitchFamily="66" charset="0"/>
              </a:rPr>
              <a:t>тюменец</a:t>
            </a:r>
            <a:r>
              <a:rPr lang="ru-RU" sz="1800" b="1" dirty="0">
                <a:latin typeface="Comic Sans MS" pitchFamily="66" charset="0"/>
              </a:rPr>
              <a:t> Сергей Соловьев рассказывал, как во время боев он нередко был свидетелем подвига четвероногих санитаров: «Из-за плотного огня мы, санитары, не могли пробраться к тяжело раненным однополчанам. Раненым нужна была срочная медицинская помощь, многие из них истекали кровью. Между жизнью и смертью оставались считанные минуты…На помощь приходили собаки. Они по-пластунски подползали к раненому и подставляли ему бок с медицинской сумкой. Терпеливо ждали, когда он перевяжет рану. Только потом отправлялись к другому. Они безошибочно могли отличить живого человека от погибшего, ведь многие раненые находились в бессознательном состоянии. Такому бойцу четвероногий санитар лизал лицо до тех пор, пока он не придет в сознание. В Заполярье зимы суровые, не раз от лютых морозов раненых спасали собаки – они грели их своим дыханием. Вы мне можете не верить, но собаки плакали над умершими…»</a:t>
            </a:r>
          </a:p>
        </p:txBody>
      </p:sp>
    </p:spTree>
    <p:extLst>
      <p:ext uri="{BB962C8B-B14F-4D97-AF65-F5344CB8AC3E}">
        <p14:creationId xmlns:p14="http://schemas.microsoft.com/office/powerpoint/2010/main" val="3967929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45363" cy="1047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36221" y="342206"/>
            <a:ext cx="6192962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omic Sans MS" pitchFamily="66" charset="0"/>
              </a:rPr>
              <a:t>Благодаря сообразительности и выучке собачьи команды могли действовать поразительно слаженно, инициативно и эффективно. Вот как описала работу такого «подразделения» во время снятия блокады в 1944 году Тамара Овсянникова, служившая связисткой в 268-й стрелковой дивизии: «Я взяла катушку и побежала по полю около железной дороги. И вдруг вижу: две собаки, а рядом с раненым волокуша. Лохматые санитары вокруг раненого вертятся. Я подтащила им волокушу. Собака легла рядом с раненым, а у нее на боку санитарная сумка — раненый себе ногу перевязал, я им помогла его на волокушу погрузить, они впряглись и потащили. Вот так в первый раз увидела собак-санитаров. Это меня поразило очень. С тех пор собак очень уважаю…»</a:t>
            </a:r>
          </a:p>
          <a:p>
            <a:pPr algn="ctr"/>
            <a:endParaRPr lang="ru-RU" b="1" dirty="0">
              <a:latin typeface="Comic Sans MS" pitchFamily="66" charset="0"/>
            </a:endParaRPr>
          </a:p>
          <a:p>
            <a:pPr algn="ctr"/>
            <a:r>
              <a:rPr lang="ru-RU" b="1" dirty="0">
                <a:latin typeface="Comic Sans MS" pitchFamily="66" charset="0"/>
              </a:rPr>
              <a:t>В период Великой Отечественной войны собаки-санитары вынесли на себе с поля боя более 700 тысяч раненых бойцов! Стоит отметить, что санитару за 80 человек, вынесенных с поля боя, присваивали звание Героя Советского Союза.</a:t>
            </a:r>
          </a:p>
        </p:txBody>
      </p:sp>
    </p:spTree>
    <p:extLst>
      <p:ext uri="{BB962C8B-B14F-4D97-AF65-F5344CB8AC3E}">
        <p14:creationId xmlns:p14="http://schemas.microsoft.com/office/powerpoint/2010/main" val="1746691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" y="6924"/>
            <a:ext cx="7346951" cy="1048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84449" y="265842"/>
            <a:ext cx="5329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Собака-санитар </a:t>
            </a:r>
            <a:r>
              <a:rPr lang="ru-RU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Мухтар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11" y="5246234"/>
            <a:ext cx="5740939" cy="4139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60839" y="1214361"/>
            <a:ext cx="51824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omic Sans MS" pitchFamily="66" charset="0"/>
              </a:rPr>
              <a:t>Во время войны </a:t>
            </a:r>
            <a:r>
              <a:rPr lang="ru-RU" sz="3200" b="1" dirty="0" err="1">
                <a:latin typeface="Comic Sans MS" pitchFamily="66" charset="0"/>
              </a:rPr>
              <a:t>Мухтар</a:t>
            </a:r>
            <a:r>
              <a:rPr lang="ru-RU" sz="3200" b="1" dirty="0">
                <a:latin typeface="Comic Sans MS" pitchFamily="66" charset="0"/>
              </a:rPr>
              <a:t> спас около 400 раненных солдат, в том числе своего проводника ефрейтора Зорина, получившего контузию от взрыва бомбы.</a:t>
            </a:r>
          </a:p>
        </p:txBody>
      </p:sp>
    </p:spTree>
    <p:extLst>
      <p:ext uri="{BB962C8B-B14F-4D97-AF65-F5344CB8AC3E}">
        <p14:creationId xmlns:p14="http://schemas.microsoft.com/office/powerpoint/2010/main" val="234932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588"/>
            <a:ext cx="7346951" cy="1048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47182" y="121826"/>
            <a:ext cx="2999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Ездовые собаки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6377" y="706601"/>
            <a:ext cx="622353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Comic Sans MS" pitchFamily="66" charset="0"/>
              </a:rPr>
              <a:t>На Карельском фронте, в условиях снежных заносов, бездорожья и распутицы нартовые упряжки были основным видом транспорта для доставки питания на передовую линию фронта и подвоза боеприпасов.</a:t>
            </a:r>
          </a:p>
          <a:p>
            <a:pPr algn="ctr"/>
            <a:endParaRPr lang="ru-RU" sz="1800" b="1" dirty="0">
              <a:latin typeface="Comic Sans MS" pitchFamily="66" charset="0"/>
            </a:endParaRPr>
          </a:p>
          <a:p>
            <a:pPr algn="ctr"/>
            <a:r>
              <a:rPr lang="ru-RU" sz="1800" b="1" dirty="0">
                <a:latin typeface="Comic Sans MS" pitchFamily="66" charset="0"/>
              </a:rPr>
              <a:t>В своих донесениях начальник 53-й санитарной армии писал о </a:t>
            </a:r>
            <a:r>
              <a:rPr lang="ru-RU" sz="1800" b="1" dirty="0" err="1">
                <a:latin typeface="Comic Sans MS" pitchFamily="66" charset="0"/>
              </a:rPr>
              <a:t>ездово</a:t>
            </a:r>
            <a:r>
              <a:rPr lang="ru-RU" sz="1800" b="1" dirty="0">
                <a:latin typeface="Comic Sans MS" pitchFamily="66" charset="0"/>
              </a:rPr>
              <a:t>-санитарных упряжках: «За время нахождения при 53-й армии отряд собак нартовых упряжек участвовал в наступательных операциях по эвакуации тяжело раненных бойцов и командиров с поля боя при взятии </a:t>
            </a:r>
            <a:r>
              <a:rPr lang="ru-RU" sz="1800" b="1" dirty="0" err="1">
                <a:latin typeface="Comic Sans MS" pitchFamily="66" charset="0"/>
              </a:rPr>
              <a:t>Демянского</a:t>
            </a:r>
            <a:r>
              <a:rPr lang="ru-RU" sz="1800" b="1" dirty="0">
                <a:latin typeface="Comic Sans MS" pitchFamily="66" charset="0"/>
              </a:rPr>
              <a:t> укрепленного противником района и, несмотря на трудные условия эвакуации, лесисто-болотистую местность, плохие, труднопроходимые дороги, где не было возможности вывозить раненых конным транспортом, успешно работал по эвакуации тяжело раненных бойцов и командиров и подвозу боеприпасов наступающим частям. За указанный период отрядом вывезен 7551 человек и подвезено 63 тонны </a:t>
            </a:r>
            <a:r>
              <a:rPr lang="ru-RU" sz="1800" b="1" dirty="0" err="1">
                <a:latin typeface="Comic Sans MS" pitchFamily="66" charset="0"/>
              </a:rPr>
              <a:t>боеприпасовов</a:t>
            </a:r>
            <a:r>
              <a:rPr lang="ru-RU" sz="1800" b="1" dirty="0">
                <a:latin typeface="Comic Sans MS" pitchFamily="66" charset="0"/>
              </a:rPr>
              <a:t>.</a:t>
            </a:r>
          </a:p>
          <a:p>
            <a:pPr algn="ctr"/>
            <a:endParaRPr lang="ru-RU" sz="1800" b="1" dirty="0">
              <a:latin typeface="Comic Sans MS" pitchFamily="66" charset="0"/>
            </a:endParaRPr>
          </a:p>
          <a:p>
            <a:pPr algn="ctr"/>
            <a:r>
              <a:rPr lang="ru-RU" sz="1800" b="1" dirty="0">
                <a:latin typeface="Comic Sans MS" pitchFamily="66" charset="0"/>
              </a:rPr>
              <a:t>Начальник санитарной службы 855-го стрелкового полка отмечал: «Санитарные упряжки имеют большую возможность маскироваться. Каждая упряжка заменяет минимум трех-четырех санитаров. Эвакуация при помощи </a:t>
            </a:r>
            <a:r>
              <a:rPr lang="ru-RU" sz="1800" b="1" dirty="0" err="1">
                <a:latin typeface="Comic Sans MS" pitchFamily="66" charset="0"/>
              </a:rPr>
              <a:t>санупряжек</a:t>
            </a:r>
            <a:r>
              <a:rPr lang="ru-RU" sz="1800" b="1" dirty="0">
                <a:latin typeface="Comic Sans MS" pitchFamily="66" charset="0"/>
              </a:rPr>
              <a:t> осуществляется быстро и безболезненно для раненых».</a:t>
            </a:r>
          </a:p>
        </p:txBody>
      </p:sp>
    </p:spTree>
    <p:extLst>
      <p:ext uri="{BB962C8B-B14F-4D97-AF65-F5344CB8AC3E}">
        <p14:creationId xmlns:p14="http://schemas.microsoft.com/office/powerpoint/2010/main" val="3456595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588"/>
            <a:ext cx="7346951" cy="1048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5814814"/>
            <a:ext cx="5486400" cy="4054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5281" y="342206"/>
            <a:ext cx="61926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omic Sans MS" pitchFamily="66" charset="0"/>
              </a:rPr>
              <a:t>29 августа 1944 года начальник Главного военно-санитарного управления Красной армии сообщал в приветственном письме по случаю двадцатилетия Центральной школы служебного собаководства: «За истекший период Великой Отечественной войны на собаках было вывезено 500 тысяч тяжело раненных офицеров и бойцов, и теперь этот вид транспорта получил общее признание».</a:t>
            </a:r>
          </a:p>
          <a:p>
            <a:pPr algn="ctr"/>
            <a:endParaRPr lang="ru-RU" b="1" dirty="0">
              <a:latin typeface="Comic Sans MS" pitchFamily="66" charset="0"/>
            </a:endParaRPr>
          </a:p>
          <a:p>
            <a:pPr algn="ctr"/>
            <a:r>
              <a:rPr lang="ru-RU" b="1" dirty="0">
                <a:latin typeface="Comic Sans MS" pitchFamily="66" charset="0"/>
              </a:rPr>
              <a:t>Всего за время военных действий было сформировано около 15 тысяч собачьих упряжек, которые доставляли раненых солдат в укрытие, где им можно было оказать срочную медицинскую помощь. И это, может быть, самая важная особенность помощи собак в спасении наших солдат.</a:t>
            </a:r>
          </a:p>
        </p:txBody>
      </p:sp>
    </p:spTree>
    <p:extLst>
      <p:ext uri="{BB962C8B-B14F-4D97-AF65-F5344CB8AC3E}">
        <p14:creationId xmlns:p14="http://schemas.microsoft.com/office/powerpoint/2010/main" val="3940407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3" y="-70408"/>
            <a:ext cx="7346951" cy="1048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48545" y="483346"/>
            <a:ext cx="3407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Собаки-связист</a:t>
            </a:r>
            <a:r>
              <a:rPr lang="ru-RU" sz="3200" b="1" i="1" dirty="0">
                <a:solidFill>
                  <a:srgbClr val="FF0000"/>
                </a:solidFill>
              </a:rPr>
              <a:t>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24112" y="1129480"/>
            <a:ext cx="54726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omic Sans MS" pitchFamily="66" charset="0"/>
                <a:cs typeface="Times New Roman" pitchFamily="18" charset="0"/>
              </a:rPr>
              <a:t>Собаки-связисты, рискуя собственной жизнью, доставляли важные сообщения в эпицентр сражений. За годы войны они передали около 200 тысяч военных донесений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12441" y="3653701"/>
            <a:ext cx="50405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omic Sans MS" pitchFamily="66" charset="0"/>
              </a:rPr>
              <a:t>Воспитанный вожатым Терентьевым пёс был связистом. За время своей службы Бульба передал более 1500 депеш и проложил десятки километров телефонного кабеля. Нередко он вместо документов доставлял на передовую боеприпасы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59335" y="3006502"/>
            <a:ext cx="2207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Пёс Бульба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926" y="6318870"/>
            <a:ext cx="4573587" cy="317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38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588"/>
            <a:ext cx="7346951" cy="1048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68425" y="270198"/>
            <a:ext cx="51845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Памятники собакам-героям в России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06" y="1998390"/>
            <a:ext cx="2870796" cy="2674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68712" y="2181352"/>
            <a:ext cx="36703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800" b="1" dirty="0">
                <a:latin typeface="Comic Sans MS" pitchFamily="66" charset="0"/>
              </a:rPr>
              <a:t>Салават Щербаков посвятил этим доблестным героям скульптуру, которая называется «Военный инструктор с собакой». Памятник располагается в московском парке «</a:t>
            </a:r>
            <a:r>
              <a:rPr lang="ru-RU" sz="1800" b="1" dirty="0" err="1">
                <a:latin typeface="Comic Sans MS" pitchFamily="66" charset="0"/>
              </a:rPr>
              <a:t>Терлецкая</a:t>
            </a:r>
            <a:r>
              <a:rPr lang="ru-RU" sz="1800" b="1" dirty="0">
                <a:latin typeface="Comic Sans MS" pitchFamily="66" charset="0"/>
              </a:rPr>
              <a:t> дубрава».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592" y="5312813"/>
            <a:ext cx="4075979" cy="2632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8345" y="5689981"/>
            <a:ext cx="2329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Comic Sans MS" pitchFamily="66" charset="0"/>
              </a:rPr>
              <a:t>В память о собаках-подрывниках 28 мая 2011 года на площади Чекистов в городе Волгограде был установлен памятник.</a:t>
            </a:r>
          </a:p>
        </p:txBody>
      </p:sp>
    </p:spTree>
    <p:extLst>
      <p:ext uri="{BB962C8B-B14F-4D97-AF65-F5344CB8AC3E}">
        <p14:creationId xmlns:p14="http://schemas.microsoft.com/office/powerpoint/2010/main" val="3262187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4" y="-3175"/>
            <a:ext cx="7346951" cy="1048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7" y="45604"/>
            <a:ext cx="2192034" cy="3564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52601" y="440328"/>
            <a:ext cx="36703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omic Sans MS" pitchFamily="66" charset="0"/>
              </a:rPr>
              <a:t>Памятник героям-медикам и санитарным собакам, г. Ессентуки</a:t>
            </a:r>
          </a:p>
          <a:p>
            <a:pPr algn="ctr"/>
            <a:r>
              <a:rPr lang="ru-RU" b="1" dirty="0">
                <a:latin typeface="Comic Sans MS" pitchFamily="66" charset="0"/>
              </a:rPr>
              <a:t>Еще одно напоминание о подвигах человека и собаки. Скульптура женщины в форме и собаки располагается в самом центре города Ессентуки.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679" y="3895377"/>
            <a:ext cx="4268104" cy="2683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66449" y="6578947"/>
            <a:ext cx="60465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omic Sans MS" pitchFamily="66" charset="0"/>
              </a:rPr>
              <a:t>Памятник фронтовой собаке, г. Москва</a:t>
            </a:r>
          </a:p>
          <a:p>
            <a:pPr algn="ctr"/>
            <a:r>
              <a:rPr lang="ru-RU" b="1" dirty="0">
                <a:latin typeface="Comic Sans MS" pitchFamily="66" charset="0"/>
              </a:rPr>
              <a:t>Музей Великой Отечественной войны, который находится на поклонной горе в Москве, украшен памятникам фронтовой собаке. Скульптура овчарке с сумкой на спине олицетворяет 60 тыс. четвероногих бойцов, которые несли службу 1941-1945 годах.</a:t>
            </a:r>
          </a:p>
        </p:txBody>
      </p:sp>
    </p:spTree>
    <p:extLst>
      <p:ext uri="{BB962C8B-B14F-4D97-AF65-F5344CB8AC3E}">
        <p14:creationId xmlns:p14="http://schemas.microsoft.com/office/powerpoint/2010/main" val="1580109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588"/>
            <a:ext cx="7346951" cy="1048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16497" y="630238"/>
            <a:ext cx="36703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</a:rPr>
              <a:t>Собак не поминают поименно,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</a:rPr>
              <a:t>Им не дают наград и орденов,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</a:rPr>
              <a:t>Но всё же должен помнить мир спасённый,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</a:rPr>
              <a:t>О подвиге собак со всех дворов!</a:t>
            </a:r>
            <a:endParaRPr lang="ru-RU" sz="2800" b="1" i="0" dirty="0"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47" y="4806702"/>
            <a:ext cx="5715000" cy="4010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288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45363" cy="1047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51977" y="198190"/>
            <a:ext cx="3672682" cy="2080698"/>
          </a:xfrm>
          <a:prstGeom prst="rect">
            <a:avLst/>
          </a:prstGeom>
        </p:spPr>
        <p:txBody>
          <a:bodyPr lIns="101837" tIns="50918" rIns="101837" bIns="50918">
            <a:spAutoFit/>
          </a:bodyPr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Сколько сказано слов.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Может чья –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нибудь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муза устала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Говорить о войне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И тревожить солдатские сны…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Только кажется мне,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До обиды написано мало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О собаках- бойцах,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Защищавших нас в годы войны…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8385" y="2574454"/>
            <a:ext cx="61206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Comic Sans MS" pitchFamily="66" charset="0"/>
              </a:rPr>
              <a:t>Давно отгремели бои. Многих, создававших военное собаководство, уже нет в живых, тем более нет в живых и собак — участников Великой Отечественной войны. Но память о бессмертном подвиге хвостатых воинов жива.</a:t>
            </a:r>
          </a:p>
          <a:p>
            <a:pPr algn="ctr"/>
            <a:endParaRPr lang="ru-RU" sz="1800" b="1" dirty="0">
              <a:latin typeface="Comic Sans MS" pitchFamily="66" charset="0"/>
            </a:endParaRPr>
          </a:p>
          <a:p>
            <a:pPr algn="ctr"/>
            <a:r>
              <a:rPr lang="ru-RU" sz="1800" b="1" dirty="0">
                <a:latin typeface="Comic Sans MS" pitchFamily="66" charset="0"/>
              </a:rPr>
              <a:t>На воинскую службу принимались немецкие, кавказские, среднеазиатские, южнорусские овчарки, лайки всех разновидностей, гончие, метисы этих пород и беспородные собаки, обладающие указанными выше качествами.</a:t>
            </a:r>
          </a:p>
          <a:p>
            <a:pPr algn="ctr"/>
            <a:endParaRPr lang="ru-RU" sz="1800" b="1" dirty="0">
              <a:latin typeface="Comic Sans MS" pitchFamily="66" charset="0"/>
            </a:endParaRPr>
          </a:p>
          <a:p>
            <a:pPr algn="ctr"/>
            <a:r>
              <a:rPr lang="ru-RU" sz="1800" b="1" dirty="0">
                <a:latin typeface="Comic Sans MS" pitchFamily="66" charset="0"/>
              </a:rPr>
              <a:t>На южных участках фронта(в начале войны на территории Украины, Северного Кавказа, а затем в Румынии, Чехословакии, Венгрии, южной части Польши и Германии) воевали и другие породы собак: жесткошерстные и короткошерстные континентальные легавые, сеттеры, доги, борзые и их метисы, хотя и имевшие слабый шерстный покров, но достаточно мощные и выносливые для работы в этих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895953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45363" cy="1047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17637" y="558230"/>
            <a:ext cx="422051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Собаки-истребители </a:t>
            </a: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танков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5"/>
          <a:stretch/>
        </p:blipFill>
        <p:spPr bwMode="auto">
          <a:xfrm>
            <a:off x="3626048" y="7903046"/>
            <a:ext cx="3719315" cy="2363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05" y="165266"/>
            <a:ext cx="2892504" cy="2117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92362" y="2391817"/>
            <a:ext cx="63645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Comic Sans MS" pitchFamily="66" charset="0"/>
              </a:rPr>
              <a:t>Настоящий ужас на гитлеровцев наводили собаки-истребители танков. Обвешанная взрывчаткой собака, приученная не бояться лязга бронированных машин, была страшным оружием: стремительным и неотвратимым. Весной 1942 года в боях под Москвой одно только появление собак на поле битвы обратило несколько десятков фашистских танков в бегство.</a:t>
            </a:r>
          </a:p>
          <a:p>
            <a:pPr algn="ctr"/>
            <a:endParaRPr lang="ru-RU" sz="1400" b="1" dirty="0">
              <a:latin typeface="Comic Sans MS" pitchFamily="66" charset="0"/>
            </a:endParaRPr>
          </a:p>
          <a:p>
            <a:pPr algn="ctr"/>
            <a:r>
              <a:rPr lang="ru-RU" sz="1400" b="1" dirty="0">
                <a:latin typeface="Comic Sans MS" pitchFamily="66" charset="0"/>
              </a:rPr>
              <a:t>Вначале это было живое оружие. Взрыв мины убивал и собаку. Но уже к середине войны были сконструированы мины, которые отцеплялись под днищем машины. Это давало собаке шанс спастись. Диверсионные собаки подрывали и эшелоны врага. Они сбрасывали мину на рельсы перед самым паровозом и убегали под насыпь к своему проводнику.</a:t>
            </a:r>
          </a:p>
          <a:p>
            <a:pPr algn="ctr"/>
            <a:endParaRPr lang="ru-RU" sz="1400" b="1" dirty="0">
              <a:latin typeface="Comic Sans MS" pitchFamily="66" charset="0"/>
            </a:endParaRPr>
          </a:p>
          <a:p>
            <a:pPr algn="ctr"/>
            <a:r>
              <a:rPr lang="ru-RU" sz="1400" b="1" dirty="0">
                <a:latin typeface="Comic Sans MS" pitchFamily="66" charset="0"/>
              </a:rPr>
              <a:t>Подразделения собак-камикадзе существовали в Красной армии до октября 1943 года. Считается, что они уничтожили около трехсот немецких танков. Но в боях полегло намного больше четвероногих бойцов. Многие из них не успевали даже броситься под гусеницы и погибали на пути к цели. Их расстреливали из пулеметов и автоматов, их взрывали… даже свои (собака с миной на спине, не выполнившая задание представляла опасность).</a:t>
            </a:r>
          </a:p>
          <a:p>
            <a:pPr algn="ctr"/>
            <a:endParaRPr lang="ru-RU" sz="1400" b="1" dirty="0">
              <a:latin typeface="Comic Sans MS" pitchFamily="66" charset="0"/>
            </a:endParaRPr>
          </a:p>
          <a:p>
            <a:pPr algn="ctr"/>
            <a:r>
              <a:rPr lang="ru-RU" sz="1400" b="1" dirty="0">
                <a:latin typeface="Comic Sans MS" pitchFamily="66" charset="0"/>
              </a:rPr>
              <a:t>В оперативной сводке </a:t>
            </a:r>
            <a:r>
              <a:rPr lang="ru-RU" sz="1400" b="1" dirty="0" err="1">
                <a:latin typeface="Comic Sans MS" pitchFamily="66" charset="0"/>
              </a:rPr>
              <a:t>Совинформбюро</a:t>
            </a:r>
            <a:r>
              <a:rPr lang="ru-RU" sz="1400" b="1" dirty="0">
                <a:latin typeface="Comic Sans MS" pitchFamily="66" charset="0"/>
              </a:rPr>
              <a:t> от 2 июля 1942 года говорилось: «На одном из фронтов 50 немецких танков попытались прорваться в расположение наших войск. Девять отважных четвероногих «бронебойщиков» из истребительного отряда старшего лейтенанта Николая </a:t>
            </a:r>
            <a:r>
              <a:rPr lang="ru-RU" sz="1400" b="1" dirty="0" err="1">
                <a:latin typeface="Comic Sans MS" pitchFamily="66" charset="0"/>
              </a:rPr>
              <a:t>Шанцева</a:t>
            </a:r>
            <a:r>
              <a:rPr lang="ru-RU" sz="1400" b="1" dirty="0">
                <a:latin typeface="Comic Sans MS" pitchFamily="66" charset="0"/>
              </a:rPr>
              <a:t> подбили 7 вражеских танков».</a:t>
            </a:r>
          </a:p>
        </p:txBody>
      </p:sp>
    </p:spTree>
    <p:extLst>
      <p:ext uri="{BB962C8B-B14F-4D97-AF65-F5344CB8AC3E}">
        <p14:creationId xmlns:p14="http://schemas.microsoft.com/office/powerpoint/2010/main" val="4047350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45363" cy="1047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00473" y="402215"/>
            <a:ext cx="41240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Диверсионные собаки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406" y="7602390"/>
            <a:ext cx="3830637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96417" y="1046749"/>
            <a:ext cx="554461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omic Sans MS" pitchFamily="66" charset="0"/>
              </a:rPr>
              <a:t>Диверсионные собаки подрывали железнодорожные составы и мосты. На спине у таких собак был закреплен разъемный боевой вьюк. Боевые собаки-разведчики и диверсанты участвуют (за линией фронта) в стратегической операции «Рельсовая война» и ее продолжении «Концерт» – действия по выводу из строя железнодорожных путей и подвижного состава в тылу врага.</a:t>
            </a:r>
          </a:p>
          <a:p>
            <a:pPr algn="ctr"/>
            <a:endParaRPr lang="ru-RU" b="1" dirty="0">
              <a:latin typeface="Comic Sans MS" pitchFamily="66" charset="0"/>
            </a:endParaRPr>
          </a:p>
          <a:p>
            <a:pPr algn="ctr"/>
            <a:r>
              <a:rPr lang="ru-RU" b="1" dirty="0">
                <a:latin typeface="Comic Sans MS" pitchFamily="66" charset="0"/>
              </a:rPr>
              <a:t>По замыслу собака проникает к железнодорожному полотну, дергает за рычаг освобождения от седла, и груз готов к диверсии.</a:t>
            </a:r>
          </a:p>
          <a:p>
            <a:pPr algn="ctr"/>
            <a:endParaRPr lang="ru-RU" b="1" dirty="0">
              <a:latin typeface="Comic Sans MS" pitchFamily="66" charset="0"/>
            </a:endParaRPr>
          </a:p>
          <a:p>
            <a:pPr algn="ctr"/>
            <a:r>
              <a:rPr lang="ru-RU" b="1" dirty="0">
                <a:latin typeface="Comic Sans MS" pitchFamily="66" charset="0"/>
              </a:rPr>
              <a:t>Незаурядные способности в этом проявила овчарка Дина, поступившая на передовую из Центральной школы военного собаководства, где она прошла курс обучения истребителя танков.</a:t>
            </a:r>
          </a:p>
        </p:txBody>
      </p:sp>
    </p:spTree>
    <p:extLst>
      <p:ext uri="{BB962C8B-B14F-4D97-AF65-F5344CB8AC3E}">
        <p14:creationId xmlns:p14="http://schemas.microsoft.com/office/powerpoint/2010/main" val="606780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45363" cy="1047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7" y="5604686"/>
            <a:ext cx="4132333" cy="4868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2401" y="558230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Овчарка 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 - первая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собака-диверсант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6377" y="1635448"/>
            <a:ext cx="59046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omic Sans MS" pitchFamily="66" charset="0"/>
              </a:rPr>
              <a:t>Эта собака прошла курс истребления танков и освоила теорию минера и диверсанта. Она успешно выполнила свою задачу во время «Рельсовой войны» в Белоруссии: выскочила на рельсы перед приближающимся немецким воинским эшелоном, сбросила вьюк с зарядом, зубами выдернула чеку капсюля-воспламенителя и умчалась в лес. Благодаря Дине было уничтожено 10 вагонов и железная дорога врагов. За отлично выполненное задание лейтенант Дина была награждена орденом Красной Звезды.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92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45363" cy="1047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08321" y="334974"/>
            <a:ext cx="2927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Собаки-сапёры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42" y="6275181"/>
            <a:ext cx="5422890" cy="3632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12441" y="1710358"/>
            <a:ext cx="479636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Более шести тысяч собак служили миноискателями. В общей сложности ими было обнаружено, а вожатыми-саперами обезврежено четыре миллиона мин и фугасов! Собаки-минеры разминировали Белград, Киев, Одессу, Новгород, Витебск, Полоцк, Варшаву, Прагу, Будапешт, Берлин.</a:t>
            </a:r>
          </a:p>
        </p:txBody>
      </p:sp>
    </p:spTree>
    <p:extLst>
      <p:ext uri="{BB962C8B-B14F-4D97-AF65-F5344CB8AC3E}">
        <p14:creationId xmlns:p14="http://schemas.microsoft.com/office/powerpoint/2010/main" val="2806370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45363" cy="1047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8385" y="153268"/>
            <a:ext cx="5793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Немецкая овчарка </a:t>
            </a:r>
            <a:r>
              <a:rPr 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Джульбарс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497" y="6940432"/>
            <a:ext cx="5119841" cy="3526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00960" y="773794"/>
            <a:ext cx="570061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Comic Sans MS" pitchFamily="66" charset="0"/>
                <a:cs typeface="Times New Roman" pitchFamily="18" charset="0"/>
              </a:rPr>
              <a:t>За время своей службы в 14-ой штурмовой инженерно-саперной бригаде (с сентября 1944 по август 1945 года) пёс обнаружил 7 486 мин и более 150 снарядов на территории Чехословакии, Австрии, Румынии и Венгрии. Он участвовал в разминировании замков Праги, соборов Вены и дворцов над Дунаем. Благодаря отменному нюху и чутью овчарки саперы обезвредили мины на могиле Тараса Шевченко в Каневе и во Владимирском соборе в Киеве.</a:t>
            </a:r>
          </a:p>
          <a:p>
            <a:pPr algn="ctr"/>
            <a:endParaRPr lang="ru-RU" sz="1600" b="1" dirty="0"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Comic Sans MS" pitchFamily="66" charset="0"/>
                <a:cs typeface="Times New Roman" pitchFamily="18" charset="0"/>
              </a:rPr>
              <a:t>21 марта 1945 года </a:t>
            </a:r>
            <a:r>
              <a:rPr lang="ru-RU" sz="1600" b="1" dirty="0" err="1">
                <a:latin typeface="Comic Sans MS" pitchFamily="66" charset="0"/>
                <a:cs typeface="Times New Roman" pitchFamily="18" charset="0"/>
              </a:rPr>
              <a:t>Джульбарса</a:t>
            </a:r>
            <a:r>
              <a:rPr lang="ru-RU" sz="1600" b="1" dirty="0">
                <a:latin typeface="Comic Sans MS" pitchFamily="66" charset="0"/>
                <a:cs typeface="Times New Roman" pitchFamily="18" charset="0"/>
              </a:rPr>
              <a:t> наградили медалью «За боевые заслуги», а 24 июня 1945 года он был почётным участником парада на Красной площади. Из-за полученных в конце войны ранений </a:t>
            </a:r>
            <a:r>
              <a:rPr lang="ru-RU" sz="1600" b="1" dirty="0" err="1">
                <a:latin typeface="Comic Sans MS" pitchFamily="66" charset="0"/>
                <a:cs typeface="Times New Roman" pitchFamily="18" charset="0"/>
              </a:rPr>
              <a:t>Джульбарс</a:t>
            </a:r>
            <a:r>
              <a:rPr lang="ru-RU" sz="1600" b="1" dirty="0">
                <a:latin typeface="Comic Sans MS" pitchFamily="66" charset="0"/>
                <a:cs typeface="Times New Roman" pitchFamily="18" charset="0"/>
              </a:rPr>
              <a:t> не мог самостоятельно шествовать. Собаку-героя с перебинтованными лапами в своеобразном лотке, сооружённом по распоряжению Иосифа Сталина из его собственного кителя, пронёс по Красной площади командир 37-го отдельного батальона разминирования, главный кинолог страны, подполковник Александр </a:t>
            </a:r>
            <a:r>
              <a:rPr lang="ru-RU" sz="1600" b="1" dirty="0" err="1">
                <a:latin typeface="Comic Sans MS" pitchFamily="66" charset="0"/>
                <a:cs typeface="Times New Roman" pitchFamily="18" charset="0"/>
              </a:rPr>
              <a:t>Мазовер</a:t>
            </a:r>
            <a:r>
              <a:rPr lang="ru-RU" sz="1600" b="1" dirty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algn="ctr"/>
            <a:endParaRPr lang="ru-RU" sz="1600" b="1" dirty="0"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Comic Sans MS" pitchFamily="66" charset="0"/>
                <a:cs typeface="Times New Roman" pitchFamily="18" charset="0"/>
              </a:rPr>
              <a:t>В мирное время рыжий пёс с проникновенными глазами стал киногероем, снявшись в фильме «Белый клык» по одноименному роману Джека Лондона (1946</a:t>
            </a:r>
            <a:r>
              <a:rPr lang="ru-RU" sz="1600" dirty="0">
                <a:latin typeface="Comic Sans MS" pitchFamily="66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2623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105188"/>
            <a:ext cx="7345363" cy="1047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68425" y="195798"/>
            <a:ext cx="4820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Шотландский колли Дик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7826375"/>
            <a:ext cx="3657600" cy="2651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97229" y="817260"/>
            <a:ext cx="5362749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Пса </a:t>
            </a:r>
            <a:r>
              <a:rPr lang="ru-RU" b="1" dirty="0">
                <a:latin typeface="Comic Sans MS" pitchFamily="66" charset="0"/>
              </a:rPr>
              <a:t>призвали на службу в августе 1941 года. Он мог быть санитаром или связистом, но в 1943 году Дик постиг минно-розыскное дело и попал во 2-й отдельный полк специальной службы «</a:t>
            </a:r>
            <a:r>
              <a:rPr lang="ru-RU" b="1" dirty="0" err="1">
                <a:latin typeface="Comic Sans MS" pitchFamily="66" charset="0"/>
              </a:rPr>
              <a:t>Келецкий</a:t>
            </a:r>
            <a:r>
              <a:rPr lang="ru-RU" b="1" dirty="0">
                <a:latin typeface="Comic Sans MS" pitchFamily="66" charset="0"/>
              </a:rPr>
              <a:t>», где и оставался до конца войны. Во время Великой Отечественной пёс обнаружил более 12 тысяч мин, принимая участие в разминировании Сталинграда, Лисичанска, Праги и других городов. На центральной улице Луги в подвале сгоревшего дома он нашел мину замедленного действия. Но, пожалуй, самый известный подвиг пса – найденный за час до взрыва в фундаменте Павловского дворца фугас весом 2,5 тонны с часовым механизмом. По окончании Великой Отечественной герой-миноискатель вернулся к хозяину и, несмотря на множественные ранения, был неоднократным победителем выставок собак. Пёс дожил до глубокой старости и был похоронен с воинскими почестями.</a:t>
            </a:r>
          </a:p>
        </p:txBody>
      </p:sp>
    </p:spTree>
    <p:extLst>
      <p:ext uri="{BB962C8B-B14F-4D97-AF65-F5344CB8AC3E}">
        <p14:creationId xmlns:p14="http://schemas.microsoft.com/office/powerpoint/2010/main" val="1592971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45363" cy="1047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4369" y="1783993"/>
            <a:ext cx="59596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omic Sans MS" pitchFamily="66" charset="0"/>
                <a:cs typeface="Times New Roman" pitchFamily="18" charset="0"/>
              </a:rPr>
              <a:t>Собаки разведывательной службы сопровождали разведчиков в тыл врага для успешного прохода через его передовые позиции, обнаружения скрытых огневых точек, засад, секретов, оказания помощи при захвате «языка», работали быстро, четко и беззвучно.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89167" y="275715"/>
            <a:ext cx="5976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Собаки разведывательной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службы 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04" y="4230638"/>
            <a:ext cx="5311605" cy="3981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3924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1875</Words>
  <Application>Microsoft Office PowerPoint</Application>
  <PresentationFormat>Произвольный</PresentationFormat>
  <Paragraphs>84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RePack by Diakov</cp:lastModifiedBy>
  <cp:revision>10</cp:revision>
  <dcterms:created xsi:type="dcterms:W3CDTF">2020-04-13T14:17:22Z</dcterms:created>
  <dcterms:modified xsi:type="dcterms:W3CDTF">2020-04-17T10:25:59Z</dcterms:modified>
</cp:coreProperties>
</file>